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  <p:sldId id="263" r:id="rId41"/>
    <p:sldId id="264" r:id="rId42"/>
    <p:sldId id="265" r:id="rId43"/>
    <p:sldId id="266" r:id="rId44"/>
    <p:sldId id="267" r:id="rId4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ITC Benguiat" charset="1" panose="02030603050306020704"/>
      <p:regular r:id="rId10"/>
    </p:embeddedFont>
    <p:embeddedFont>
      <p:font typeface="ITC Benguiat Bold" charset="1" panose="02030904050306020704"/>
      <p:regular r:id="rId11"/>
    </p:embeddedFont>
    <p:embeddedFont>
      <p:font typeface="ITC Benguiat Italics" charset="1" panose="02030604050306090704"/>
      <p:regular r:id="rId12"/>
    </p:embeddedFont>
    <p:embeddedFont>
      <p:font typeface="ITC Benguiat Bold Italics" charset="1" panose="02030905050306090704"/>
      <p:regular r:id="rId13"/>
    </p:embeddedFont>
    <p:embeddedFont>
      <p:font typeface="ITC Benguiat Medium" charset="1" panose="02030704050306020704"/>
      <p:regular r:id="rId14"/>
    </p:embeddedFont>
    <p:embeddedFont>
      <p:font typeface="ITC Benguiat Medium Italics" charset="1" panose="02030704050306090704"/>
      <p:regular r:id="rId15"/>
    </p:embeddedFont>
    <p:embeddedFont>
      <p:font typeface="Fira Sans" charset="1" panose="020B0503050000020004"/>
      <p:regular r:id="rId16"/>
    </p:embeddedFont>
    <p:embeddedFont>
      <p:font typeface="Fira Sans Bold" charset="1" panose="020B0803050000020004"/>
      <p:regular r:id="rId17"/>
    </p:embeddedFont>
    <p:embeddedFont>
      <p:font typeface="Fira Sans Italics" charset="1" panose="020B0503050000020004"/>
      <p:regular r:id="rId18"/>
    </p:embeddedFont>
    <p:embeddedFont>
      <p:font typeface="Fira Sans Bold Italics" charset="1" panose="020B0803050000020004"/>
      <p:regular r:id="rId19"/>
    </p:embeddedFont>
    <p:embeddedFont>
      <p:font typeface="Fira Sans Thin" charset="1" panose="020B0303050000020004"/>
      <p:regular r:id="rId20"/>
    </p:embeddedFont>
    <p:embeddedFont>
      <p:font typeface="Fira Sans Thin Italics" charset="1" panose="020B0303050000020004"/>
      <p:regular r:id="rId21"/>
    </p:embeddedFont>
    <p:embeddedFont>
      <p:font typeface="Fira Sans Extra-Light" charset="1" panose="020B0403050000020004"/>
      <p:regular r:id="rId22"/>
    </p:embeddedFont>
    <p:embeddedFont>
      <p:font typeface="Fira Sans Extra-Light Italics" charset="1" panose="020B0403050000020004"/>
      <p:regular r:id="rId23"/>
    </p:embeddedFont>
    <p:embeddedFont>
      <p:font typeface="Fira Sans Light" charset="1" panose="020B0403050000020004"/>
      <p:regular r:id="rId24"/>
    </p:embeddedFont>
    <p:embeddedFont>
      <p:font typeface="Fira Sans Light Italics" charset="1" panose="020B0403050000020004"/>
      <p:regular r:id="rId25"/>
    </p:embeddedFont>
    <p:embeddedFont>
      <p:font typeface="Fira Sans Medium" charset="1" panose="020B0603050000020004"/>
      <p:regular r:id="rId26"/>
    </p:embeddedFont>
    <p:embeddedFont>
      <p:font typeface="Fira Sans Medium Italics" charset="1" panose="020B0603050000020004"/>
      <p:regular r:id="rId27"/>
    </p:embeddedFont>
    <p:embeddedFont>
      <p:font typeface="Fira Sans Semi-Bold" charset="1" panose="020B0603050000020004"/>
      <p:regular r:id="rId28"/>
    </p:embeddedFont>
    <p:embeddedFont>
      <p:font typeface="Fira Sans Semi-Bold Italics" charset="1" panose="020B0703050000020004"/>
      <p:regular r:id="rId29"/>
    </p:embeddedFont>
    <p:embeddedFont>
      <p:font typeface="Fira Sans Ultra-Bold" charset="1" panose="020B0903050000020004"/>
      <p:regular r:id="rId30"/>
    </p:embeddedFont>
    <p:embeddedFont>
      <p:font typeface="Fira Sans Ultra-Bold Italics" charset="1" panose="020B0903050000020004"/>
      <p:regular r:id="rId31"/>
    </p:embeddedFont>
    <p:embeddedFont>
      <p:font typeface="Fira Sans Heavy" charset="1" panose="020B0A03050000020004"/>
      <p:regular r:id="rId32"/>
    </p:embeddedFont>
    <p:embeddedFont>
      <p:font typeface="Fira Sans Heavy Italics" charset="1" panose="020B0A030500000200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41" Target="slides/slide8.xml" Type="http://schemas.openxmlformats.org/officeDocument/2006/relationships/slide"/><Relationship Id="rId42" Target="slides/slide9.xml" Type="http://schemas.openxmlformats.org/officeDocument/2006/relationships/slide"/><Relationship Id="rId43" Target="slides/slide10.xml" Type="http://schemas.openxmlformats.org/officeDocument/2006/relationships/slide"/><Relationship Id="rId44" Target="slides/slide11.xml" Type="http://schemas.openxmlformats.org/officeDocument/2006/relationships/slide"/><Relationship Id="rId45" Target="slides/slide12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745" y="1614900"/>
            <a:ext cx="12158597" cy="8159090"/>
            <a:chOff x="0" y="0"/>
            <a:chExt cx="16211463" cy="108787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6211463" cy="9753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399"/>
                </a:lnSpc>
              </a:pPr>
              <a:r>
                <a:rPr lang="en-US" sz="11999">
                  <a:solidFill>
                    <a:srgbClr val="000000"/>
                  </a:solidFill>
                  <a:latin typeface="Fira Sans Bold"/>
                </a:rPr>
                <a:t>Resource and Process Management</a:t>
              </a:r>
            </a:p>
            <a:p>
              <a:pPr>
                <a:lnSpc>
                  <a:spcPts val="143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073606"/>
              <a:ext cx="16211463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Optimizing Resource Utilization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28700" y="1028700"/>
            <a:ext cx="4212844" cy="586200"/>
            <a:chOff x="0" y="0"/>
            <a:chExt cx="5617125" cy="78160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1293956" y="104415"/>
              <a:ext cx="4323169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Fira Sans Medium"/>
                </a:rPr>
                <a:t>Ashwin Chavan</a:t>
              </a:r>
            </a:p>
          </p:txBody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05010" cy="781600"/>
            </a:xfrm>
            <a:custGeom>
              <a:avLst/>
              <a:gdLst/>
              <a:ahLst/>
              <a:cxnLst/>
              <a:rect r="r" b="b" t="t" l="l"/>
              <a:pathLst>
                <a:path h="781600" w="905010">
                  <a:moveTo>
                    <a:pt x="0" y="0"/>
                  </a:moveTo>
                  <a:lnTo>
                    <a:pt x="905010" y="0"/>
                  </a:lnTo>
                  <a:lnTo>
                    <a:pt x="905010" y="781600"/>
                  </a:lnTo>
                  <a:lnTo>
                    <a:pt x="0" y="781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03648" y="5954868"/>
            <a:ext cx="5754965" cy="4114800"/>
          </a:xfrm>
          <a:custGeom>
            <a:avLst/>
            <a:gdLst/>
            <a:ahLst/>
            <a:cxnLst/>
            <a:rect r="r" b="b" t="t" l="l"/>
            <a:pathLst>
              <a:path h="4114800" w="5754965">
                <a:moveTo>
                  <a:pt x="0" y="0"/>
                </a:moveTo>
                <a:lnTo>
                  <a:pt x="5754965" y="0"/>
                </a:lnTo>
                <a:lnTo>
                  <a:pt x="57549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137524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Clients and Servers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214179"/>
            <a:ext cx="11903648" cy="40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In a client-server model, clients request services or resources from servers.</a:t>
            </a:r>
          </a:p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Efficient process management ensures fair distribution of client requests and resource allocation.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03648" y="5954868"/>
            <a:ext cx="5754965" cy="4114800"/>
          </a:xfrm>
          <a:custGeom>
            <a:avLst/>
            <a:gdLst/>
            <a:ahLst/>
            <a:cxnLst/>
            <a:rect r="r" b="b" t="t" l="l"/>
            <a:pathLst>
              <a:path h="4114800" w="5754965">
                <a:moveTo>
                  <a:pt x="0" y="0"/>
                </a:moveTo>
                <a:lnTo>
                  <a:pt x="5754965" y="0"/>
                </a:lnTo>
                <a:lnTo>
                  <a:pt x="57549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137524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Code Migration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214179"/>
            <a:ext cx="11903648" cy="40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Code migration involves transferring code or applications between different systems.</a:t>
            </a:r>
          </a:p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It can improve resource utilization and provide fault tolerance.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57999" y="1745869"/>
            <a:ext cx="16230600" cy="6627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85"/>
              </a:lnSpc>
            </a:pPr>
            <a:r>
              <a:rPr lang="en-US" sz="25872" spc="-517">
                <a:solidFill>
                  <a:srgbClr val="D0A933"/>
                </a:solidFill>
                <a:latin typeface="ITC Benguiat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4081194"/>
            <a:ext cx="446046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Agenda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100540" y="1597968"/>
            <a:ext cx="7158760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4F4"/>
                </a:solidFill>
                <a:latin typeface="Fira Sans Light"/>
              </a:rPr>
              <a:t>Introduction to Process Management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00540" y="2064549"/>
            <a:ext cx="6906214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4F4"/>
                </a:solidFill>
                <a:latin typeface="Fira Sans Light"/>
              </a:rPr>
              <a:t>Desirable Features of Global Scheduling Algorithm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00540" y="3026430"/>
            <a:ext cx="610932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4F4"/>
                </a:solidFill>
                <a:latin typeface="Fira Sans Light"/>
              </a:rPr>
              <a:t>Task Assignment Approach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00540" y="3740661"/>
            <a:ext cx="610932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4F4"/>
                </a:solidFill>
                <a:latin typeface="Fira Sans Light"/>
              </a:rPr>
              <a:t>Load Balancing Approach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00540" y="4454892"/>
            <a:ext cx="610932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4F4"/>
                </a:solidFill>
                <a:latin typeface="Fira Sans Light"/>
              </a:rPr>
              <a:t>Load Sharing Approach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100540" y="5169123"/>
            <a:ext cx="610932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4F4"/>
                </a:solidFill>
                <a:latin typeface="Fira Sans Light"/>
              </a:rPr>
              <a:t>Process Migration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100540" y="5883354"/>
            <a:ext cx="610932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4F4"/>
                </a:solidFill>
                <a:latin typeface="Fira Sans Light"/>
              </a:rPr>
              <a:t>Threads and Virtualization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00540" y="6597585"/>
            <a:ext cx="610932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4F4"/>
                </a:solidFill>
                <a:latin typeface="Fira Sans Light"/>
              </a:rPr>
              <a:t>Clients and Servers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00540" y="7311815"/>
            <a:ext cx="610932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4F4F4"/>
                </a:solidFill>
                <a:latin typeface="Fira Sans Light"/>
              </a:rPr>
              <a:t>Code Migration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03648" y="5954868"/>
            <a:ext cx="5754965" cy="4114800"/>
          </a:xfrm>
          <a:custGeom>
            <a:avLst/>
            <a:gdLst/>
            <a:ahLst/>
            <a:cxnLst/>
            <a:rect r="r" b="b" t="t" l="l"/>
            <a:pathLst>
              <a:path h="4114800" w="5754965">
                <a:moveTo>
                  <a:pt x="0" y="0"/>
                </a:moveTo>
                <a:lnTo>
                  <a:pt x="5754965" y="0"/>
                </a:lnTo>
                <a:lnTo>
                  <a:pt x="57549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137524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Introduction to Process Management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214179"/>
            <a:ext cx="11903648" cy="4891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Process management involves managing system resources and the execution of tasks.</a:t>
            </a:r>
          </a:p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Efficient process management ensures optimal resource utilization and system performance.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03648" y="5954868"/>
            <a:ext cx="5754965" cy="4114800"/>
          </a:xfrm>
          <a:custGeom>
            <a:avLst/>
            <a:gdLst/>
            <a:ahLst/>
            <a:cxnLst/>
            <a:rect r="r" b="b" t="t" l="l"/>
            <a:pathLst>
              <a:path h="4114800" w="5754965">
                <a:moveTo>
                  <a:pt x="0" y="0"/>
                </a:moveTo>
                <a:lnTo>
                  <a:pt x="5754965" y="0"/>
                </a:lnTo>
                <a:lnTo>
                  <a:pt x="57549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14694204" cy="197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Desirable Features of Global Scheduling Algorithm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214179"/>
            <a:ext cx="11903648" cy="4891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Global scheduling algorithms aim to distribute tasks evenly and efficiently across resources.</a:t>
            </a:r>
          </a:p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Desirable features include fairness, load balancing, and adaptability to changing workloads.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03648" y="5954868"/>
            <a:ext cx="5754965" cy="4114800"/>
          </a:xfrm>
          <a:custGeom>
            <a:avLst/>
            <a:gdLst/>
            <a:ahLst/>
            <a:cxnLst/>
            <a:rect r="r" b="b" t="t" l="l"/>
            <a:pathLst>
              <a:path h="4114800" w="5754965">
                <a:moveTo>
                  <a:pt x="0" y="0"/>
                </a:moveTo>
                <a:lnTo>
                  <a:pt x="5754965" y="0"/>
                </a:lnTo>
                <a:lnTo>
                  <a:pt x="57549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137524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Task Assignment Approach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214179"/>
            <a:ext cx="11903648" cy="40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Task assignment involves distributing tasks to available resources.</a:t>
            </a:r>
          </a:p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Various algorithms can be used, such as Round Robin, Least Loaded, or Priority-Based.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03648" y="5954868"/>
            <a:ext cx="5754965" cy="4114800"/>
          </a:xfrm>
          <a:custGeom>
            <a:avLst/>
            <a:gdLst/>
            <a:ahLst/>
            <a:cxnLst/>
            <a:rect r="r" b="b" t="t" l="l"/>
            <a:pathLst>
              <a:path h="4114800" w="5754965">
                <a:moveTo>
                  <a:pt x="0" y="0"/>
                </a:moveTo>
                <a:lnTo>
                  <a:pt x="5754965" y="0"/>
                </a:lnTo>
                <a:lnTo>
                  <a:pt x="57549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137524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Load Balancing Approach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214179"/>
            <a:ext cx="11903648" cy="40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Load balancing aims to equalize the workload among resources.</a:t>
            </a:r>
          </a:p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Dynamic load balancing algorithms continuously monitor resource utilization and adjust task assignments.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03648" y="5954868"/>
            <a:ext cx="5754965" cy="4114800"/>
          </a:xfrm>
          <a:custGeom>
            <a:avLst/>
            <a:gdLst/>
            <a:ahLst/>
            <a:cxnLst/>
            <a:rect r="r" b="b" t="t" l="l"/>
            <a:pathLst>
              <a:path h="4114800" w="5754965">
                <a:moveTo>
                  <a:pt x="0" y="0"/>
                </a:moveTo>
                <a:lnTo>
                  <a:pt x="5754965" y="0"/>
                </a:lnTo>
                <a:lnTo>
                  <a:pt x="57549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137524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Load Sharing Approach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214179"/>
            <a:ext cx="11903648" cy="40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Load sharing allows resources to share tasks to improve overall efficiency.</a:t>
            </a:r>
          </a:p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Resources collaborate to complete tasks, enhancing system performance and fault tolerance.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03648" y="5954868"/>
            <a:ext cx="5754965" cy="4114800"/>
          </a:xfrm>
          <a:custGeom>
            <a:avLst/>
            <a:gdLst/>
            <a:ahLst/>
            <a:cxnLst/>
            <a:rect r="r" b="b" t="t" l="l"/>
            <a:pathLst>
              <a:path h="4114800" w="5754965">
                <a:moveTo>
                  <a:pt x="0" y="0"/>
                </a:moveTo>
                <a:lnTo>
                  <a:pt x="5754965" y="0"/>
                </a:lnTo>
                <a:lnTo>
                  <a:pt x="57549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137524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Process Migration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214179"/>
            <a:ext cx="11903648" cy="40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Process migration involves transferring an executing process from one system to another.</a:t>
            </a:r>
          </a:p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It's useful for optimizing resource usage and can be manual or automated.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03648" y="5954868"/>
            <a:ext cx="5754965" cy="4114800"/>
          </a:xfrm>
          <a:custGeom>
            <a:avLst/>
            <a:gdLst/>
            <a:ahLst/>
            <a:cxnLst/>
            <a:rect r="r" b="b" t="t" l="l"/>
            <a:pathLst>
              <a:path h="4114800" w="5754965">
                <a:moveTo>
                  <a:pt x="0" y="0"/>
                </a:moveTo>
                <a:lnTo>
                  <a:pt x="5754965" y="0"/>
                </a:lnTo>
                <a:lnTo>
                  <a:pt x="57549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137524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Threads and Virtualization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214179"/>
            <a:ext cx="11903648" cy="4072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Threads allow for concurrent execution within a process, improving multitasking.</a:t>
            </a:r>
          </a:p>
          <a:p>
            <a:pPr marL="1006074" indent="-503037" lvl="1">
              <a:lnSpc>
                <a:spcPts val="6523"/>
              </a:lnSpc>
              <a:buFont typeface="Arial"/>
              <a:buChar char="•"/>
            </a:pPr>
            <a:r>
              <a:rPr lang="en-US" sz="4659">
                <a:solidFill>
                  <a:srgbClr val="000000"/>
                </a:solidFill>
                <a:latin typeface="Fira Sans Light"/>
              </a:rPr>
              <a:t>Virtualization enables multiple virtual machines to run on a single physical server, enhancing resource utilization.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DAFyPbNdfgs</dc:identifier>
  <dcterms:modified xsi:type="dcterms:W3CDTF">2011-08-01T06:04:30Z</dcterms:modified>
  <cp:revision>1</cp:revision>
  <dc:title>Resource and Process Management</dc:title>
</cp:coreProperties>
</file>

<file path=docProps/thumbnail.jpeg>
</file>